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sldIdLst>
    <p:sldId id="256" r:id="rId2"/>
    <p:sldId id="262" r:id="rId3"/>
    <p:sldId id="259" r:id="rId4"/>
    <p:sldId id="264" r:id="rId5"/>
    <p:sldId id="263" r:id="rId6"/>
    <p:sldId id="265" r:id="rId7"/>
    <p:sldId id="266" r:id="rId8"/>
    <p:sldId id="267" r:id="rId9"/>
    <p:sldId id="261" r:id="rId10"/>
    <p:sldId id="282" r:id="rId11"/>
    <p:sldId id="268" r:id="rId12"/>
    <p:sldId id="260" r:id="rId13"/>
    <p:sldId id="272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95"/>
    <a:srgbClr val="000066"/>
    <a:srgbClr val="00003E"/>
    <a:srgbClr val="000000"/>
    <a:srgbClr val="D7E4ED"/>
    <a:srgbClr val="F2D2D2"/>
    <a:srgbClr val="E3DBCF"/>
    <a:srgbClr val="9BBEE9"/>
    <a:srgbClr val="7F7CBE"/>
    <a:srgbClr val="7BA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44" autoAdjust="0"/>
  </p:normalViewPr>
  <p:slideViewPr>
    <p:cSldViewPr>
      <p:cViewPr varScale="1">
        <p:scale>
          <a:sx n="65" d="100"/>
          <a:sy n="65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25.11.2014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2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3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0"/>
            <a:ext cx="7543800" cy="143192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2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4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5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1662-8875-4E84-BC6B-F057167AD8AA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4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2.png"/><Relationship Id="rId5" Type="http://schemas.openxmlformats.org/officeDocument/2006/relationships/tags" Target="../tags/tag34.xml"/><Relationship Id="rId15" Type="http://schemas.openxmlformats.org/officeDocument/2006/relationships/image" Target="../media/image46.png"/><Relationship Id="rId10" Type="http://schemas.openxmlformats.org/officeDocument/2006/relationships/image" Target="../media/image24.png"/><Relationship Id="rId4" Type="http://schemas.openxmlformats.org/officeDocument/2006/relationships/tags" Target="../tags/tag33.xml"/><Relationship Id="rId9" Type="http://schemas.openxmlformats.org/officeDocument/2006/relationships/image" Target="../media/image26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tags" Target="../tags/tag8.xml"/><Relationship Id="rId16" Type="http://schemas.openxmlformats.org/officeDocument/2006/relationships/image" Target="../media/image15.JPG"/><Relationship Id="rId20" Type="http://schemas.openxmlformats.org/officeDocument/2006/relationships/image" Target="../media/image19.jpe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png"/><Relationship Id="rId5" Type="http://schemas.openxmlformats.org/officeDocument/2006/relationships/tags" Target="../tags/tag11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8.jp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 hidden="1"/>
          <p:cNvSpPr txBox="1">
            <a:spLocks noChangeArrowheads="1"/>
          </p:cNvSpPr>
          <p:nvPr/>
        </p:nvSpPr>
        <p:spPr bwMode="auto">
          <a:xfrm>
            <a:off x="8629650" y="6441306"/>
            <a:ext cx="431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Comic Sans MS" panose="030F0702030302020204" pitchFamily="66" charset="0"/>
              </a:rPr>
              <a:t>мин.</a:t>
            </a:r>
          </a:p>
        </p:txBody>
      </p:sp>
      <p:sp>
        <p:nvSpPr>
          <p:cNvPr id="4" name="Out_Tim" hidden="1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Comic Sans MS" panose="030F0702030302020204" pitchFamily="66" charset="0"/>
              </a:rPr>
              <a:t>5</a:t>
            </a:r>
            <a:endParaRPr lang="ru-RU" b="1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x_Tim" hidden="1"/>
          <p:cNvSpPr txBox="1">
            <a:spLocks noChangeArrowheads="1"/>
          </p:cNvSpPr>
          <p:nvPr/>
        </p:nvSpPr>
        <p:spPr bwMode="auto">
          <a:xfrm>
            <a:off x="5940153" y="6441306"/>
            <a:ext cx="20163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Время тестирования</a:t>
            </a:r>
          </a:p>
        </p:txBody>
      </p:sp>
      <p:grpSp>
        <p:nvGrpSpPr>
          <p:cNvPr id="11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12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9052758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3"/>
          <a:stretch/>
        </p:blipFill>
        <p:spPr>
          <a:xfrm>
            <a:off x="4791305" y="2852936"/>
            <a:ext cx="4352695" cy="97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1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5616" y="923528"/>
              <a:ext cx="7056784" cy="227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По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 проезжей 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части дороги могут ехать только велосипедисты старше 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14 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лет. Ехать следует в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 один ряд и как можно ближе к правому краю дороги, но не прижимаясь к 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бордюру ближе, чем на 1 м. 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Прокладывайте маршруты вне дорог с большим количеством развязок.</a:t>
              </a:r>
            </a:p>
          </p:txBody>
        </p:sp>
      </p:grp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074" name="Picture 2" descr="http://fotki.ykt.ru/albums/userpics/22648/1374475533_42_artist_impression_mandible_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46818"/>
            <a:ext cx="44284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1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5195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Мчит Бегунок со всех сил своего седока по тротуару, а прохожие ворчат, возмущаются, в разные стороны разбегаются.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			Что же им не нравится? Как же 			Егорке на велосипеде ехать?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			Думал так мальчик, думал, пока 			его не остановил один дедушка. 			Вот он-то и рассказал про правила дорожного движения для велосипедистов.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Не прав был Егорка, что с такой скоростью мчался.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Для таких гонок есть свои особые дорожки - велодорожки.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 чтобы их распознать существует и специальный дорожный знак.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18102" r="54978" b="50323"/>
          <a:stretch/>
        </p:blipFill>
        <p:spPr bwMode="auto">
          <a:xfrm flipH="1">
            <a:off x="1331640" y="1844824"/>
            <a:ext cx="2016224" cy="16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5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499110" y="188640"/>
            <a:ext cx="7889314" cy="5832648"/>
            <a:chOff x="827584" y="692696"/>
            <a:chExt cx="7560840" cy="554461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5616" y="923528"/>
              <a:ext cx="7056784" cy="41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Определи, какой знак подскажет Егорке велодорожку?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0" y="4160178"/>
            <a:ext cx="1181093" cy="1021486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31738"/>
            <a:ext cx="909574" cy="786659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64551"/>
            <a:ext cx="1311619" cy="1134373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36" y="3740131"/>
            <a:ext cx="1889739" cy="186158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63" y="1404172"/>
            <a:ext cx="1948159" cy="19481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74" y="1604525"/>
            <a:ext cx="1833701" cy="1610600"/>
          </a:xfrm>
          <a:prstGeom prst="rect">
            <a:avLst/>
          </a:prstGeom>
        </p:spPr>
      </p:pic>
      <p:sp>
        <p:nvSpPr>
          <p:cNvPr id="43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188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Тротуар 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— место для пешеходов. Старайтесь ездить только по безлюдным и широким тротуарам, обращайте особое внимание на выезды из дворов, арок, выходы из подъездов и магазинов, двери припаркованных машин.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9612" y="5145985"/>
              <a:ext cx="7056784" cy="428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ctr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Дорожный знак велосипедной дорожки.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24" y="2996952"/>
            <a:ext cx="1948159" cy="1948159"/>
          </a:xfrm>
          <a:prstGeom prst="rect">
            <a:avLst/>
          </a:prstGeom>
        </p:spPr>
      </p:pic>
      <p:sp>
        <p:nvSpPr>
          <p:cNvPr id="17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5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300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Снизил Егорка скорость, едет аккуратно, прохожих не пугает. И решил он сделать какое-нибудь доброе дело сделать.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Смотрит, а впереди мужчина идет с длинными досками.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Надо бы ему помочь, - так подумал мальчик. Бегунок – верный друг, он и поможет тяжелый груз перенести.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55" y="3573016"/>
            <a:ext cx="1850290" cy="205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7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827584" y="404664"/>
            <a:ext cx="7560840" cy="5616624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115616" y="63849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>
              <a:lnSpc>
                <a:spcPct val="120000"/>
              </a:lnSpc>
            </a:pPr>
            <a:r>
              <a: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Нарушит ли Егорка правила дорожного движения для велосипедистов, если перевезет </a:t>
            </a:r>
            <a:r>
              <a:rPr lang="ru-RU" sz="2000" dirty="0">
                <a:solidFill>
                  <a:srgbClr val="000048"/>
                </a:solidFill>
                <a:latin typeface="Comic Sans MS" panose="030F0702030302020204" pitchFamily="66" charset="0"/>
              </a:rPr>
              <a:t>доски? Выбери правильный ответ.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9165" y="1871737"/>
            <a:ext cx="6070455" cy="83767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Нарушит, так как велосипед – не грузовик, на нем нельзя перевозить грузы.</a:t>
            </a:r>
            <a:endParaRPr lang="ru-RU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1945" y="2791107"/>
            <a:ext cx="6070455" cy="83767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>
                <a:solidFill>
                  <a:srgbClr val="000048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Не нарушит, если груз не будет выступать за габариты более чем на 0,5 м.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134378" y="3709318"/>
            <a:ext cx="6045242" cy="83767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>
                <a:solidFill>
                  <a:srgbClr val="000048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Нарушит, так как перевозить можно только коробки, а не доски.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075284" y="4581067"/>
            <a:ext cx="3383114" cy="120543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>
                <a:solidFill>
                  <a:srgbClr val="000048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Не нарушит, если доски положить на специальный багажник.</a:t>
            </a:r>
            <a:endParaRPr lang="ru-RU" dirty="0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5126" name="Picture 6" descr="Негабаритный гру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1" y="4581067"/>
            <a:ext cx="2367877" cy="1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8" y="2831175"/>
            <a:ext cx="834792" cy="721982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95" y="1953363"/>
            <a:ext cx="819760" cy="708982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85" y="3718829"/>
            <a:ext cx="819760" cy="708982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24" y="4642223"/>
            <a:ext cx="819760" cy="708982"/>
          </a:xfrm>
          <a:prstGeom prst="rect">
            <a:avLst/>
          </a:prstGeom>
          <a:ln>
            <a:noFill/>
          </a:ln>
        </p:spPr>
      </p:pic>
      <p:sp>
        <p:nvSpPr>
          <p:cNvPr id="52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3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04664"/>
            <a:ext cx="7560840" cy="5616624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5" y="980728"/>
            <a:ext cx="7343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26" y="1737233"/>
            <a:ext cx="4274347" cy="40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9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300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Катится Бегунок дальше. А вот и пешеходный переход.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Егорка знает, что дорогу переходить можно только по пешеходному переходу.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Дождались друзья зеленого сигнала светофора и поехали прямо по зебре. Как и положено пешеходам.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Каково же было удивление мальчика, когда постовой, находящийся рядом, остановил его.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827584" y="404664"/>
            <a:ext cx="7560840" cy="5616624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15616" y="63849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>
              <a:lnSpc>
                <a:spcPct val="120000"/>
              </a:lnSpc>
            </a:pPr>
            <a:r>
              <a: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Почему же постовой остановил мальчика? Выбери правильный ответ.</a:t>
            </a:r>
            <a:endParaRPr lang="ru-RU" sz="2000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1945" y="1852190"/>
            <a:ext cx="6070455" cy="83767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>
                <a:solidFill>
                  <a:srgbClr val="000048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Пешеходный переход, для пешеходов. Велосипедистам на переходе не место!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01945" y="3536396"/>
            <a:ext cx="6070455" cy="837676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lnSpc>
                <a:spcPct val="120000"/>
              </a:lnSpc>
              <a:defRPr>
                <a:solidFill>
                  <a:srgbClr val="000048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 пешеходному переходу велосипедисту следует передвигаться пешком, а велосипед вести рядом!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4895"/>
            <a:ext cx="626289" cy="541655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3644133"/>
            <a:ext cx="626289" cy="541655"/>
          </a:xfrm>
          <a:prstGeom prst="rect">
            <a:avLst/>
          </a:prstGeom>
          <a:ln>
            <a:noFill/>
          </a:ln>
        </p:spPr>
      </p:pic>
      <p:sp>
        <p:nvSpPr>
          <p:cNvPr id="31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04664"/>
            <a:ext cx="7560840" cy="5616624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2421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7" y="2276872"/>
            <a:ext cx="3272532" cy="316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5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827584" y="692696"/>
            <a:ext cx="7560840" cy="5544616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836712"/>
            <a:ext cx="7056784" cy="510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>
              <a:lnSpc>
                <a:spcPct val="120000"/>
              </a:lnSpc>
            </a:pPr>
            <a:r>
              <a:rPr lang="ru-RU" sz="21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В одном замечательном, светлом и большом городе жил самый обыкновенный мальчик по имени Егорка.</a:t>
            </a:r>
          </a:p>
          <a:p>
            <a:pPr indent="265113" algn="just">
              <a:lnSpc>
                <a:spcPct val="120000"/>
              </a:lnSpc>
            </a:pPr>
            <a:r>
              <a:rPr lang="ru-RU" sz="21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Когда Егорке исполнилось 9 лет мама с папой подарили ему новенький, красивенький велосипед.</a:t>
            </a:r>
          </a:p>
          <a:p>
            <a:pPr indent="265113" algn="just">
              <a:lnSpc>
                <a:spcPct val="120000"/>
              </a:lnSpc>
            </a:pPr>
            <a:r>
              <a:rPr lang="ru-RU" sz="21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Раньше у Егорки был детский трехколесный велосипед, а теперь у него появился настоящий железный конь.</a:t>
            </a:r>
            <a:r>
              <a:rPr lang="ru-RU" sz="2100" dirty="0">
                <a:solidFill>
                  <a:srgbClr val="000048"/>
                </a:solidFill>
                <a:latin typeface="Comic Sans MS" panose="030F0702030302020204" pitchFamily="66" charset="0"/>
              </a:rPr>
              <a:t> Велосипед так быстро ездил, что Егорка назвал его Бегунок.</a:t>
            </a:r>
          </a:p>
          <a:p>
            <a:pPr indent="265113" algn="just">
              <a:lnSpc>
                <a:spcPct val="120000"/>
              </a:lnSpc>
            </a:pPr>
            <a:r>
              <a:rPr lang="ru-RU" sz="21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Хотя велосипед и так был красивый, но мальчик решил украсить его еще больше.</a:t>
            </a:r>
          </a:p>
          <a:p>
            <a:pPr indent="265113" algn="just">
              <a:lnSpc>
                <a:spcPct val="120000"/>
              </a:lnSpc>
            </a:pPr>
            <a:r>
              <a:rPr lang="ru-RU" sz="21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Он спросил у родителей разрешения и купил разные красивые штучки.</a:t>
            </a:r>
            <a:endParaRPr lang="ru-RU" sz="2100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6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227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Но тут зазвонил мобильник. Это была мама. Она уже начала беспокоиться за Егорку, не увидев его во дворе.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Егорке было очень неудобно одновременно разговаривать по телефону и управлять Бегунком.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Он остановился в безопасном месте и перезвонил маме.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7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5616" y="923528"/>
              <a:ext cx="7056784" cy="428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ctr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 что еще запрещено велосипедистам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?</a:t>
              </a:r>
              <a:endPara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43758" y="1990307"/>
            <a:ext cx="1385319" cy="1078314"/>
            <a:chOff x="1443758" y="1990307"/>
            <a:chExt cx="1385319" cy="107831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670" y="1990307"/>
              <a:ext cx="819760" cy="708982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443758" y="2699289"/>
              <a:ext cx="1385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запрещено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493518" y="4184172"/>
            <a:ext cx="1385319" cy="1078314"/>
            <a:chOff x="1443758" y="1990307"/>
            <a:chExt cx="1385319" cy="107831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670" y="1990307"/>
              <a:ext cx="819760" cy="708982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443758" y="2699289"/>
              <a:ext cx="1385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запрещено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203633" y="4228734"/>
            <a:ext cx="1385319" cy="1078314"/>
            <a:chOff x="1443758" y="1990307"/>
            <a:chExt cx="1385319" cy="107831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670" y="1990307"/>
              <a:ext cx="819760" cy="708982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1443758" y="2699289"/>
              <a:ext cx="1385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запрещено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8314" y="1977307"/>
            <a:ext cx="1385319" cy="1078171"/>
            <a:chOff x="3818314" y="1977307"/>
            <a:chExt cx="1385319" cy="107817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140" y="1977307"/>
              <a:ext cx="834792" cy="721982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3818314" y="2686146"/>
              <a:ext cx="1385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разрешено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50184" y="1866189"/>
            <a:ext cx="1385319" cy="1078171"/>
            <a:chOff x="3818314" y="1977307"/>
            <a:chExt cx="1385319" cy="107817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140" y="1977307"/>
              <a:ext cx="834792" cy="721982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818314" y="2686146"/>
              <a:ext cx="1385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разрешено</a:t>
              </a:r>
              <a:endParaRPr lang="ru-RU" dirty="0"/>
            </a:p>
          </p:txBody>
        </p:sp>
      </p:grpSp>
      <p:sp>
        <p:nvSpPr>
          <p:cNvPr id="18" name="KAN 5"/>
          <p:cNvSpPr/>
          <p:nvPr>
            <p:custDataLst>
              <p:tags r:id="rId2"/>
            </p:custDataLst>
          </p:nvPr>
        </p:nvSpPr>
        <p:spPr>
          <a:xfrm>
            <a:off x="4940250" y="3723921"/>
            <a:ext cx="1416100" cy="2049264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KAN 4"/>
          <p:cNvSpPr/>
          <p:nvPr>
            <p:custDataLst>
              <p:tags r:id="rId3"/>
            </p:custDataLst>
          </p:nvPr>
        </p:nvSpPr>
        <p:spPr>
          <a:xfrm>
            <a:off x="3747608" y="1563539"/>
            <a:ext cx="1562100" cy="2049264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KAN 3"/>
          <p:cNvSpPr/>
          <p:nvPr>
            <p:custDataLst>
              <p:tags r:id="rId4"/>
            </p:custDataLst>
          </p:nvPr>
        </p:nvSpPr>
        <p:spPr>
          <a:xfrm>
            <a:off x="6198625" y="1563539"/>
            <a:ext cx="1562100" cy="2049264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KAN 2"/>
          <p:cNvSpPr/>
          <p:nvPr>
            <p:custDataLst>
              <p:tags r:id="rId5"/>
            </p:custDataLst>
          </p:nvPr>
        </p:nvSpPr>
        <p:spPr>
          <a:xfrm>
            <a:off x="2494211" y="3723921"/>
            <a:ext cx="1270362" cy="2049264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KAN 1"/>
          <p:cNvSpPr/>
          <p:nvPr>
            <p:custDataLst>
              <p:tags r:id="rId6"/>
            </p:custDataLst>
          </p:nvPr>
        </p:nvSpPr>
        <p:spPr>
          <a:xfrm>
            <a:off x="1296592" y="1520356"/>
            <a:ext cx="1562100" cy="204926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1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1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1474629"/>
              <a:ext cx="7056784" cy="446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ездить, не держась за руль хотя бы одной рукой;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перевозить пассажиров, кроме ребёнка в возрасте до 7 лет на дополнительном сиденье, оборудованном надёжными подножками;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перевозить груз, который выступает более чем на 0,5 м по длине или ширине за габариты, или груз, мешающий управлению;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двигаться по дороге при наличии рядом велосипедной дорожки;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 (в этом случае нужно слезть с велосипеда и перейти дорогу по пешеходному переходу);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двигаться по автомагистралям;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двигаться по дороге в тёмное время суток без включенного переднего белого фонаря.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97" y="634257"/>
            <a:ext cx="6444197" cy="5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3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2462" y="978234"/>
              <a:ext cx="7056784" cy="410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Егорка со своим 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Бегунком благополучно 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вернулся домой.</a:t>
              </a:r>
              <a:endPara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По возвращению домой он рассказал маме и папе обо всех приключениях, которые произошли с ним.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 папа подумал-подумал и вечером подарил Егорке одну замечательную книгу «Правила дорожного движения для юных пешеходов» и строго настрого запретил выезжать со двора без ведома родителей.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 Бегунок усталый стоял в коридорчике и мечтал, о том что повсюду были только велодорожки и вежливые пешеходы и велосипедисты…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404664"/>
            <a:ext cx="7560840" cy="5616624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584" y="1687883"/>
              <a:ext cx="756084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endPara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http</a:t>
              </a:r>
              <a:r>
                <a:rPr lang="en-US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://forwardvelo.ru/upload/medialibrary/db4/velopdd_forwardvelo.ru.pdf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0" b="9271"/>
          <a:stretch/>
        </p:blipFill>
        <p:spPr>
          <a:xfrm>
            <a:off x="1241139" y="663939"/>
            <a:ext cx="6661721" cy="641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8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827584" y="116632"/>
            <a:ext cx="7560840" cy="6120680"/>
            <a:chOff x="827584" y="692696"/>
            <a:chExt cx="7560840" cy="554461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15616" y="1124744"/>
              <a:ext cx="7056784" cy="75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Как ты думаешь, что обязательно </a:t>
              </a: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должно быть на каждом велосипеде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? Выбери все правильные ответы.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819644" y="3231187"/>
            <a:ext cx="6022044" cy="2750475"/>
            <a:chOff x="1819644" y="3156683"/>
            <a:chExt cx="6022044" cy="307474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837690" y="3297020"/>
              <a:ext cx="1510176" cy="556164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9149" y="3364548"/>
              <a:ext cx="1418716" cy="52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22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звонок</a:t>
              </a:r>
              <a:endParaRPr lang="ru-RU" sz="22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819644" y="5675261"/>
              <a:ext cx="1510176" cy="556164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3420" y="5708379"/>
              <a:ext cx="1418716" cy="52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22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катафот</a:t>
              </a:r>
              <a:endParaRPr lang="ru-RU" sz="22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195339" y="3156683"/>
              <a:ext cx="1510176" cy="556164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93422" y="3190000"/>
              <a:ext cx="1418716" cy="52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22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фонарь</a:t>
              </a:r>
              <a:endParaRPr lang="ru-RU" sz="22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6331512" y="5627990"/>
              <a:ext cx="1510176" cy="556164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77242" y="5675261"/>
              <a:ext cx="1418716" cy="52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22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корзина</a:t>
              </a:r>
              <a:endParaRPr lang="ru-RU" sz="22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4" y="2073747"/>
            <a:ext cx="872389" cy="754499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4" y="4320394"/>
            <a:ext cx="1121484" cy="969932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18535"/>
            <a:ext cx="936229" cy="809711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4225821"/>
            <a:ext cx="1060059" cy="916808"/>
          </a:xfrm>
          <a:prstGeom prst="rect">
            <a:avLst/>
          </a:prstGeom>
          <a:ln>
            <a:noFill/>
          </a:ln>
        </p:spPr>
      </p:pic>
      <p:grpSp>
        <p:nvGrpSpPr>
          <p:cNvPr id="58" name="Группа 57"/>
          <p:cNvGrpSpPr/>
          <p:nvPr/>
        </p:nvGrpSpPr>
        <p:grpSpPr>
          <a:xfrm>
            <a:off x="1893917" y="1959681"/>
            <a:ext cx="1453948" cy="1219899"/>
            <a:chOff x="6493876" y="4116915"/>
            <a:chExt cx="2436524" cy="1905131"/>
          </a:xfrm>
        </p:grpSpPr>
        <p:sp>
          <p:nvSpPr>
            <p:cNvPr id="59" name="Овал 58"/>
            <p:cNvSpPr/>
            <p:nvPr/>
          </p:nvSpPr>
          <p:spPr>
            <a:xfrm>
              <a:off x="6493876" y="4116915"/>
              <a:ext cx="2436524" cy="19051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3876" y="4123377"/>
              <a:ext cx="2436524" cy="1892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339" y="1796165"/>
            <a:ext cx="1580209" cy="1283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6319053" y="4072348"/>
            <a:ext cx="1453948" cy="1219899"/>
            <a:chOff x="6493876" y="4116915"/>
            <a:chExt cx="2436524" cy="1905131"/>
          </a:xfrm>
        </p:grpSpPr>
        <p:sp>
          <p:nvSpPr>
            <p:cNvPr id="62" name="Овал 61"/>
            <p:cNvSpPr/>
            <p:nvPr/>
          </p:nvSpPr>
          <p:spPr>
            <a:xfrm>
              <a:off x="6493876" y="4116915"/>
              <a:ext cx="2436524" cy="19051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4" descr="http://www.kant.ru/upload/iblock/25f/25fa0f3dccf57e2bb5cc24b1a9371bb3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1" r="15427" b="67583"/>
            <a:stretch/>
          </p:blipFill>
          <p:spPr bwMode="auto">
            <a:xfrm>
              <a:off x="6493876" y="4116915"/>
              <a:ext cx="2436524" cy="190513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6" descr="http://www.magazinmopedov.ru/assets/images/Articles/children/bicycle_saf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193" y="4005064"/>
            <a:ext cx="1567687" cy="1414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7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27584" y="116632"/>
            <a:ext cx="7560840" cy="6120680"/>
            <a:chOff x="827584" y="692696"/>
            <a:chExt cx="7560840" cy="554461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16" y="1124744"/>
              <a:ext cx="7056784" cy="209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Ах, какой же замечательный получился велосипед!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Велосипедист должен быть заметен на дороге. Велосипед должен иметь звуковой сигнал, белый фонарь или катафот спереди, красный фонарь или катафот сзади и по катафоту на колесах с каждой боковой стороны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074" name="Picture 2" descr="https://world-mans.ru/image/img14032269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75" y="3068960"/>
            <a:ext cx="4176464" cy="26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692696"/>
            <a:ext cx="7560840" cy="5544616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1124744"/>
              <a:ext cx="705678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Ну вот, велосипед к катанию готов! И Егорка с радостью собрался на улицу со своим Бегунком.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Он одел свои самые модные штаны-шаровары, серую кофту на замке и кепку. И уже почти был готов выйти, но мама его остановила.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Оказывается, не всякая одежда подходит для катания.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Помоги Егорке выбрать правильную одежду.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4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51520" y="116632"/>
            <a:ext cx="8640960" cy="6120680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Comic Sans MS" panose="030F0702030302020204" pitchFamily="66" charset="0"/>
              </a:rPr>
              <a:t>1 бал.</a:t>
            </a:r>
            <a:endParaRPr lang="ru-RU" sz="1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217" y="330610"/>
            <a:ext cx="649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ctr">
              <a:lnSpc>
                <a:spcPct val="120000"/>
              </a:lnSpc>
            </a:pPr>
            <a:r>
              <a:rPr lang="ru-RU" sz="2000" dirty="0">
                <a:solidFill>
                  <a:srgbClr val="000048"/>
                </a:solidFill>
                <a:latin typeface="Comic Sans MS" panose="030F0702030302020204" pitchFamily="66" charset="0"/>
              </a:rPr>
              <a:t>Помоги Егорке подобрать правильную одежду</a:t>
            </a:r>
            <a:r>
              <a: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. </a:t>
            </a:r>
            <a:r>
              <a:rPr lang="ru-RU" sz="2000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Выбери среди предложенных картинок</a:t>
            </a:r>
            <a:endParaRPr lang="ru-RU" sz="2000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0" y="1758330"/>
            <a:ext cx="1121484" cy="969932"/>
          </a:xfrm>
          <a:prstGeom prst="rect">
            <a:avLst/>
          </a:pr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4" y="3712525"/>
            <a:ext cx="1121484" cy="969932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41" y="1795044"/>
            <a:ext cx="1121484" cy="969932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65" y="3833253"/>
            <a:ext cx="1121484" cy="969932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35" y="1758330"/>
            <a:ext cx="1181093" cy="1021486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1730126"/>
            <a:ext cx="1181093" cy="1021486"/>
          </a:xfrm>
          <a:prstGeom prst="rect">
            <a:avLst/>
          </a:prstGeom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91" y="3660971"/>
            <a:ext cx="1181093" cy="1021486"/>
          </a:xfrm>
          <a:prstGeom prst="rect">
            <a:avLst/>
          </a:prstGeom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9" y="3660971"/>
            <a:ext cx="1181093" cy="1021486"/>
          </a:xfrm>
          <a:prstGeom prst="rect">
            <a:avLst/>
          </a:prstGeom>
          <a:ln>
            <a:noFill/>
          </a:ln>
        </p:spPr>
      </p:pic>
      <p:sp>
        <p:nvSpPr>
          <p:cNvPr id="21" name="KAN 8"/>
          <p:cNvSpPr/>
          <p:nvPr>
            <p:custDataLst>
              <p:tags r:id="rId2"/>
            </p:custDataLst>
          </p:nvPr>
        </p:nvSpPr>
        <p:spPr>
          <a:xfrm>
            <a:off x="6830212" y="3275558"/>
            <a:ext cx="2030660" cy="179231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KAN 7"/>
          <p:cNvSpPr/>
          <p:nvPr>
            <p:custDataLst>
              <p:tags r:id="rId3"/>
            </p:custDataLst>
          </p:nvPr>
        </p:nvSpPr>
        <p:spPr>
          <a:xfrm>
            <a:off x="4682052" y="1344713"/>
            <a:ext cx="2030660" cy="179231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KAN 6"/>
          <p:cNvSpPr/>
          <p:nvPr>
            <p:custDataLst>
              <p:tags r:id="rId4"/>
            </p:custDataLst>
          </p:nvPr>
        </p:nvSpPr>
        <p:spPr>
          <a:xfrm>
            <a:off x="2604840" y="1325346"/>
            <a:ext cx="2030660" cy="179231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KAN 5"/>
          <p:cNvSpPr/>
          <p:nvPr>
            <p:custDataLst>
              <p:tags r:id="rId5"/>
            </p:custDataLst>
          </p:nvPr>
        </p:nvSpPr>
        <p:spPr>
          <a:xfrm>
            <a:off x="6812905" y="1333728"/>
            <a:ext cx="2030660" cy="1792312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KAN 4"/>
          <p:cNvSpPr/>
          <p:nvPr>
            <p:custDataLst>
              <p:tags r:id="rId6"/>
            </p:custDataLst>
          </p:nvPr>
        </p:nvSpPr>
        <p:spPr>
          <a:xfrm>
            <a:off x="4714353" y="3275558"/>
            <a:ext cx="2030660" cy="1792312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KAN 1"/>
          <p:cNvSpPr/>
          <p:nvPr>
            <p:custDataLst>
              <p:tags r:id="rId7"/>
            </p:custDataLst>
          </p:nvPr>
        </p:nvSpPr>
        <p:spPr>
          <a:xfrm>
            <a:off x="491682" y="1311360"/>
            <a:ext cx="2030660" cy="179231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KAN 2"/>
          <p:cNvSpPr/>
          <p:nvPr>
            <p:custDataLst>
              <p:tags r:id="rId8"/>
            </p:custDataLst>
          </p:nvPr>
        </p:nvSpPr>
        <p:spPr>
          <a:xfrm>
            <a:off x="507887" y="3275558"/>
            <a:ext cx="2030660" cy="1792312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KAN 3"/>
          <p:cNvSpPr/>
          <p:nvPr>
            <p:custDataLst>
              <p:tags r:id="rId9"/>
            </p:custDataLst>
          </p:nvPr>
        </p:nvSpPr>
        <p:spPr>
          <a:xfrm>
            <a:off x="2598494" y="3295236"/>
            <a:ext cx="2030660" cy="1792312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2"/>
            </a:solidFill>
          </a:ln>
          <a:effectLst>
            <a:prstShdw prst="shdw6" dist="53881" dir="2700003">
              <a:srgbClr val="808080">
                <a:alpha val="50000"/>
              </a:s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2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17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692696"/>
            <a:ext cx="7560840" cy="5328592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625" y="923528"/>
              <a:ext cx="2808311" cy="470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Вот и Егорка готов к прогулке!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>
                  <a:solidFill>
                    <a:srgbClr val="000048"/>
                  </a:solidFill>
                  <a:latin typeface="Comic Sans MS" panose="030F0702030302020204" pitchFamily="66" charset="0"/>
                </a:rPr>
                <a:t>Не забывайте надевать шлем и застегивать его при каждой поездке, выбирайте яркую одежду со светоотражающими элементами для езды в темное время суток.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9976" y="1147132"/>
            <a:ext cx="3816424" cy="40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692696"/>
            <a:ext cx="7560840" cy="5328592"/>
            <a:chOff x="827584" y="692696"/>
            <a:chExt cx="7560840" cy="554461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923528"/>
              <a:ext cx="7056784" cy="317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Сделав пару кругов по двору на своём Бегунке, Егорке стало скучно. И он подумал о том, как неплохо бы было совершить настоящее путешествие по городу.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Не спросив родителей, мальчик сначала завернул за угол своего дома. Ничего страшного за углом не было.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Тогда Егорка проехал еще чуть-чуть, и еще..</a:t>
              </a:r>
            </a:p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Пока он не оказался на пешеходной дорожке, проходящей рядом с большой дорогой. 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4" descr="https://thumbs.dreamstime.com/t/city-street-color-illustration-33462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63" y="3961523"/>
            <a:ext cx="4188474" cy="17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DD9EC"/>
              </a:clrFrom>
              <a:clrTo>
                <a:srgbClr val="9DD9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9851" y="4903634"/>
            <a:ext cx="576306" cy="6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6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827584" y="692696"/>
            <a:ext cx="7560840" cy="5328592"/>
            <a:chOff x="827584" y="692696"/>
            <a:chExt cx="7560840" cy="55446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27584" y="692696"/>
              <a:ext cx="7560840" cy="554461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solidFill>
                <a:srgbClr val="00206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5616" y="923528"/>
              <a:ext cx="7056784" cy="124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5113" algn="just">
                <a:lnSpc>
                  <a:spcPct val="120000"/>
                </a:lnSpc>
              </a:pP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А как ты думаешь, с какого возраста можно совершать велосипедные прогулки по городу? </a:t>
              </a:r>
              <a:r>
                <a:rPr lang="ru-RU" sz="2000" dirty="0" smtClean="0">
                  <a:solidFill>
                    <a:srgbClr val="000048"/>
                  </a:solidFill>
                  <a:latin typeface="Comic Sans MS" panose="030F0702030302020204" pitchFamily="66" charset="0"/>
                </a:rPr>
                <a:t>Выбери правильный ответ:</a:t>
              </a:r>
              <a:endParaRPr lang="ru-RU" sz="2000" dirty="0">
                <a:solidFill>
                  <a:srgbClr val="00004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 hidden="1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2052" name="Picture 4" descr="https://thumbs.dreamstime.com/t/city-street-color-illustration-33462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84824"/>
            <a:ext cx="6838900" cy="28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DD9EC"/>
              </a:clrFrom>
              <a:clrTo>
                <a:srgbClr val="9DD9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3729143"/>
            <a:ext cx="923591" cy="9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49" y="5154791"/>
            <a:ext cx="834792" cy="721982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91" y="5152887"/>
            <a:ext cx="884302" cy="764801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57888"/>
            <a:ext cx="819641" cy="708879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547664" y="5119247"/>
            <a:ext cx="819641" cy="783193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48"/>
                </a:solidFill>
                <a:latin typeface="Comic Sans MS" panose="030F0702030302020204" pitchFamily="66" charset="0"/>
              </a:rPr>
              <a:t>10 лет</a:t>
            </a:r>
            <a:endParaRPr lang="ru-RU" sz="2000" b="1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0021" y="5146152"/>
            <a:ext cx="819641" cy="783193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12 </a:t>
            </a:r>
            <a:r>
              <a:rPr lang="ru-RU" sz="2000" b="1" dirty="0">
                <a:solidFill>
                  <a:srgbClr val="000048"/>
                </a:solidFill>
                <a:latin typeface="Comic Sans MS" panose="030F0702030302020204" pitchFamily="66" charset="0"/>
              </a:rPr>
              <a:t>лет</a:t>
            </a:r>
            <a:endParaRPr lang="ru-RU" sz="2000" b="1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7117" y="5145054"/>
            <a:ext cx="819641" cy="783193"/>
          </a:xfrm>
          <a:prstGeom prst="roundRect">
            <a:avLst/>
          </a:prstGeom>
          <a:ln>
            <a:solidFill>
              <a:srgbClr val="1F1F9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48"/>
                </a:solidFill>
                <a:latin typeface="Comic Sans MS" panose="030F0702030302020204" pitchFamily="66" charset="0"/>
              </a:rPr>
              <a:t>14 </a:t>
            </a:r>
            <a:r>
              <a:rPr lang="ru-RU" sz="2000" b="1" dirty="0">
                <a:solidFill>
                  <a:srgbClr val="000048"/>
                </a:solidFill>
                <a:latin typeface="Comic Sans MS" panose="030F0702030302020204" pitchFamily="66" charset="0"/>
              </a:rPr>
              <a:t>лет</a:t>
            </a:r>
            <a:endParaRPr lang="ru-RU" sz="2000" b="1" dirty="0">
              <a:solidFill>
                <a:srgbClr val="000048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Dalee">
            <a:hlinkClick r:id="" action="ppaction://hlinkshowjump?jump=next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Далее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E66A044-629A-4C05-B05D-3E7821871181}"/>
  <p:tag name="ISPRING_RESOURCE_FOLDER" val="G:\Конструктор тестов\3\"/>
  <p:tag name="ISPRING_PRESENTATION_PATH" val="G:\Конструктор тестов\3.pptm"/>
  <p:tag name="ISPRING_PROJECT_FOLDER_UPDATED" val="1"/>
  <p:tag name="ISPRING_RESOURCE_PATHS_HASH_PRESENTER" val="90c24cddb085bb5b1896ff4b763b3272ea862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249"/>
  <p:tag name="Y" val="410"/>
  <p:tag name="V" val="2"/>
  <p:tag name="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597"/>
  <p:tag name="Y" val="350"/>
  <p:tag name="V" val="1"/>
  <p:tag name="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81"/>
  <p:tag name="Y" val="350"/>
  <p:tag name="V" val="2"/>
  <p:tag name="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133"/>
  <p:tag name="Y" val="350"/>
  <p:tag name="V" val="1"/>
  <p:tag name="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249"/>
  <p:tag name="Y" val="350"/>
  <p:tag name="V" val="2"/>
  <p:tag name="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365"/>
  <p:tag name="Y" val="350"/>
  <p:tag name="V" val="1"/>
  <p:tag name="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13" val=" 14"/>
  <p:tag name="V12" val="1 4"/>
  <p:tag name="V14" val="1 4 "/>
  <p:tag name="KO" val="1"/>
  <p:tag name="KP" val="0"/>
  <p:tag name="V11" val="14"/>
  <p:tag name="V" val="1"/>
  <p:tag name="W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S" val="False"/>
  <p:tag name="TSB" val="5"/>
  <p:tag name="TFO" val="False"/>
  <p:tag name="TK" val="0.9"/>
  <p:tag name="TFM" val="True"/>
  <p:tag name="TTIM" val="5"/>
  <p:tag name="TFT" val="False"/>
  <p:tag name="TFF" val="True"/>
  <p:tag name="TFC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5"/>
  <p:tag name="KP" val="2"/>
  <p:tag name="V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597"/>
  <p:tag name="Y" val="350"/>
  <p:tag name="V" val="1"/>
  <p:tag name="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81"/>
  <p:tag name="Y" val="350"/>
  <p:tag name="V" val="2"/>
  <p:tag name="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365"/>
  <p:tag name="Y" val="350"/>
  <p:tag name="V" val="2"/>
  <p:tag name="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249"/>
  <p:tag name="Y" val="350"/>
  <p:tag name="V" val="1"/>
  <p:tag name="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133"/>
  <p:tag name="Y" val="350"/>
  <p:tag name="V" val="1"/>
  <p:tag name="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8"/>
  <p:tag name="KP" val="2"/>
  <p:tag name="V" val="2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81"/>
  <p:tag name="Y" val="410"/>
  <p:tag name="V" val="1"/>
  <p:tag name="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365"/>
  <p:tag name="Y" val="410"/>
  <p:tag name="V" val="2"/>
  <p:tag name="R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menu id="menu16" imageMso="ActiveXTextBox" label="Ввод ответа" supertip="Вставка слайда с заданием, в котором надо ввести один или несколько ответов в текстовой или числовой форме, заполнив пропуски букв, слов или чисел">
            <button id="Button113" label="1 текстовый или числовой ответ" onAction="IS410"/>
            <button id="Button114" label="2 пропуска" onAction="IS420"/>
            <button id="Button115" label="3 пропуска" onAction="IS430"/>
            <button id="Button116" label="4 пропуска" onAction="IS440"/>
            <button id="Button117" label="5 пропусков" onAction="IS450"/>
            <button id="Button118" label="6 пропусков" onAction="IS460"/>
            <button id="Button119" label="7 пропусков" onAction="IS470"/>
            <button id="Button120" label="8 пропусков" onAction="IS480"/>
            <button id="Button121" label="9 пропусков" onAction="IS490"/>
            <button id="Button122" label="10 пропусков" onAction="IS400"/>
          </menu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3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947</Words>
  <Application>Microsoft Office PowerPoint</Application>
  <PresentationFormat>Экран (4:3)</PresentationFormat>
  <Paragraphs>121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Россошанская школа-интернат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Шахматова А.Б.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Пользователь Windows</cp:lastModifiedBy>
  <cp:revision>583</cp:revision>
  <dcterms:created xsi:type="dcterms:W3CDTF">2011-08-18T05:12:14Z</dcterms:created>
  <dcterms:modified xsi:type="dcterms:W3CDTF">2018-09-14T14:34:15Z</dcterms:modified>
</cp:coreProperties>
</file>