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332" r:id="rId2"/>
    <p:sldId id="333" r:id="rId3"/>
    <p:sldId id="267" r:id="rId4"/>
    <p:sldId id="268" r:id="rId5"/>
    <p:sldId id="346" r:id="rId6"/>
    <p:sldId id="345" r:id="rId7"/>
    <p:sldId id="271" r:id="rId8"/>
    <p:sldId id="349" r:id="rId9"/>
    <p:sldId id="334" r:id="rId10"/>
    <p:sldId id="335" r:id="rId11"/>
    <p:sldId id="336" r:id="rId12"/>
    <p:sldId id="337" r:id="rId13"/>
    <p:sldId id="338" r:id="rId14"/>
    <p:sldId id="347" r:id="rId15"/>
    <p:sldId id="339" r:id="rId16"/>
    <p:sldId id="348" r:id="rId17"/>
    <p:sldId id="340" r:id="rId18"/>
    <p:sldId id="341" r:id="rId19"/>
    <p:sldId id="343" r:id="rId20"/>
    <p:sldId id="34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" initials="A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84"/>
    <a:srgbClr val="DF21AD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590" autoAdjust="0"/>
  </p:normalViewPr>
  <p:slideViewPr>
    <p:cSldViewPr>
      <p:cViewPr>
        <p:scale>
          <a:sx n="78" d="100"/>
          <a:sy n="78" d="100"/>
        </p:scale>
        <p:origin x="-444" y="-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3-11-02T13:22:41.734" idx="2">
    <p:pos x="5473" y="945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4380F1-C409-4536-AE81-8FA18FB1EA8C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D9E88-D0CB-42F2-8F72-4A2578FF75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1166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F430B-3FAB-4E5E-9C36-DB90A832595E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9F64F-1965-4F46-9AB1-B4E9184B186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3832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9F64F-1965-4F46-9AB1-B4E9184B1863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235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/>
            </a:r>
            <a:br>
              <a:rPr lang="ru-RU" sz="3600" dirty="0" smtClean="0">
                <a:solidFill>
                  <a:srgbClr val="7030A0"/>
                </a:solidFill>
              </a:rPr>
            </a:br>
            <a:endParaRPr lang="ru-RU" sz="6000" dirty="0" smtClean="0"/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642918"/>
            <a:ext cx="8229600" cy="5511845"/>
          </a:xfrm>
        </p:spPr>
        <p:txBody>
          <a:bodyPr>
            <a:normAutofit/>
          </a:bodyPr>
          <a:lstStyle/>
          <a:p>
            <a:pPr algn="ctr">
              <a:buFont typeface="Arial" charset="0"/>
              <a:buNone/>
            </a:pPr>
            <a:r>
              <a:rPr lang="ru-RU" sz="25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Формирование</a:t>
            </a:r>
          </a:p>
          <a:p>
            <a:pPr algn="ctr">
              <a:buFont typeface="Arial" charset="0"/>
              <a:buNone/>
            </a:pPr>
            <a:r>
              <a:rPr lang="ru-RU" sz="25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привычки к здоровому </a:t>
            </a:r>
          </a:p>
          <a:p>
            <a:pPr algn="ctr">
              <a:buFont typeface="Arial" charset="0"/>
              <a:buNone/>
            </a:pPr>
            <a:r>
              <a:rPr lang="ru-RU" sz="25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образу жизни у младших дошкольников</a:t>
            </a: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Font typeface="Arial" charset="0"/>
              <a:buNone/>
            </a:pPr>
            <a:endParaRPr lang="ru-RU" sz="3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endParaRPr lang="ru-RU" sz="2000" b="1" dirty="0" smtClean="0">
              <a:solidFill>
                <a:srgbClr val="00206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</a:t>
            </a:r>
          </a:p>
          <a:p>
            <a:pPr marL="0" lv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      </a:t>
            </a:r>
            <a:endParaRPr lang="ru-RU" sz="3000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929322" y="5143512"/>
            <a:ext cx="28191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>
              <a:buNone/>
            </a:pP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            </a:t>
            </a:r>
            <a:endParaRPr lang="ru-RU" dirty="0" smtClean="0">
              <a:latin typeface="Times New Roman"/>
              <a:ea typeface="Times New Roman"/>
            </a:endParaRPr>
          </a:p>
        </p:txBody>
      </p:sp>
      <p:pic>
        <p:nvPicPr>
          <p:cNvPr id="24577" name="Picture 1" descr="C:\Documents and Settings\Admin\Рабочий стол\0aa5352bb8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9872" y="2132855"/>
            <a:ext cx="5092567" cy="4104457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perspectiveHeroicExtremeLeftFacing"/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Упражнения в кроватке,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разогрев стопы ног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перед закаливанием</a:t>
            </a:r>
          </a:p>
        </p:txBody>
      </p:sp>
      <p:pic>
        <p:nvPicPr>
          <p:cNvPr id="5" name="Содержимое 4" descr="C:\Documents and Settings\Admin\Рабочий стол\фото дети\фото дети 137.jpg"/>
          <p:cNvPicPr>
            <a:picLocks noGrp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4357718" cy="32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Новая папка\фото дети 010.jpg"/>
          <p:cNvPicPr/>
          <p:nvPr/>
        </p:nvPicPr>
        <p:blipFill>
          <a:blip r:embed="rId4" cstate="print"/>
          <a:srcRect t="23117"/>
          <a:stretch>
            <a:fillRect/>
          </a:stretch>
        </p:blipFill>
        <p:spPr bwMode="auto">
          <a:xfrm>
            <a:off x="5000628" y="1643050"/>
            <a:ext cx="3795597" cy="32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571736" y="4857760"/>
            <a:ext cx="42862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Мы хлопаем в ладоши, хлоп, хлоп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Мы топаем ногами, топ, топ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Качаем головой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Мы руки поднимаем, мы руки опускаем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29246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«Рижский метод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закаливания» </a:t>
            </a:r>
          </a:p>
        </p:txBody>
      </p:sp>
      <p:pic>
        <p:nvPicPr>
          <p:cNvPr id="5" name="Содержимое 4" descr="C:\Documents and Settings\Admin\Рабочий стол\Новая папка\фото дети 025.jpg"/>
          <p:cNvPicPr>
            <a:picLocks noGrp="1"/>
          </p:cNvPicPr>
          <p:nvPr>
            <p:ph idx="1"/>
          </p:nvPr>
        </p:nvPicPr>
        <p:blipFill>
          <a:blip r:embed="rId3" cstate="print"/>
          <a:srcRect l="9403" r="27623" b="21818"/>
          <a:stretch>
            <a:fillRect/>
          </a:stretch>
        </p:blipFill>
        <p:spPr bwMode="auto">
          <a:xfrm>
            <a:off x="214282" y="1571612"/>
            <a:ext cx="4383379" cy="408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ContrastingRightFacing"/>
            <a:lightRig rig="threePt" dir="t"/>
          </a:scene3d>
        </p:spPr>
      </p:pic>
      <p:pic>
        <p:nvPicPr>
          <p:cNvPr id="6" name="Рисунок 5" descr="C:\Documents and Settings\Admin\Рабочий стол\Новая папка\фото дети 037.jpg"/>
          <p:cNvPicPr/>
          <p:nvPr/>
        </p:nvPicPr>
        <p:blipFill>
          <a:blip r:embed="rId4" cstate="print"/>
          <a:srcRect l="25211"/>
          <a:stretch>
            <a:fillRect/>
          </a:stretch>
        </p:blipFill>
        <p:spPr bwMode="auto">
          <a:xfrm>
            <a:off x="4214810" y="1000108"/>
            <a:ext cx="329232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Новая папка\фото дети 034.jpg"/>
          <p:cNvPicPr/>
          <p:nvPr/>
        </p:nvPicPr>
        <p:blipFill>
          <a:blip r:embed="rId5" cstate="print"/>
          <a:srcRect l="14106" r="25284"/>
          <a:stretch>
            <a:fillRect/>
          </a:stretch>
        </p:blipFill>
        <p:spPr bwMode="auto">
          <a:xfrm>
            <a:off x="6215074" y="3286124"/>
            <a:ext cx="2727923" cy="3228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214678" y="4071942"/>
            <a:ext cx="3643322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              </a:t>
            </a:r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А мы ножку подкуем,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                Чтобы бегала бегом.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                И другую подкуем, 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               Чтобы бегала бегом</a:t>
            </a:r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.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1071538" y="274638"/>
            <a:ext cx="4572032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Дорожки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здоровья</a:t>
            </a:r>
          </a:p>
        </p:txBody>
      </p:sp>
      <p:pic>
        <p:nvPicPr>
          <p:cNvPr id="5" name="Содержимое 4" descr="C:\Documents and Settings\Admin\Рабочий стол\Новая папка\фото дети 020.jpg"/>
          <p:cNvPicPr>
            <a:picLocks noGrp="1"/>
          </p:cNvPicPr>
          <p:nvPr>
            <p:ph idx="1"/>
          </p:nvPr>
        </p:nvPicPr>
        <p:blipFill>
          <a:blip r:embed="rId3" cstate="print"/>
          <a:srcRect t="12996" r="12810" b="12666"/>
          <a:stretch>
            <a:fillRect/>
          </a:stretch>
        </p:blipFill>
        <p:spPr bwMode="auto">
          <a:xfrm>
            <a:off x="285720" y="1643050"/>
            <a:ext cx="5000660" cy="35719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Documents and Settings\Admin\Рабочий стол\Новая папка\фото дети 002.jpg"/>
          <p:cNvPicPr/>
          <p:nvPr/>
        </p:nvPicPr>
        <p:blipFill>
          <a:blip r:embed="rId4" cstate="print"/>
          <a:srcRect l="22872" t="21818" r="21264" b="3896"/>
          <a:stretch>
            <a:fillRect/>
          </a:stretch>
        </p:blipFill>
        <p:spPr bwMode="auto">
          <a:xfrm>
            <a:off x="5429256" y="428604"/>
            <a:ext cx="3314458" cy="33103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5500694" y="4214818"/>
            <a:ext cx="32147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Чтоб здоровы были ножки, мы пройдемся </a:t>
            </a:r>
          </a:p>
          <a:p>
            <a:r>
              <a:rPr lang="ru-RU" sz="2000" b="1" i="1" dirty="0" smtClean="0">
                <a:solidFill>
                  <a:srgbClr val="7030A0"/>
                </a:solidFill>
                <a:latin typeface="Century" pitchFamily="18" charset="0"/>
              </a:rPr>
              <a:t>По дорожке!!!!</a:t>
            </a:r>
            <a:endParaRPr lang="ru-RU" sz="2000" b="1" i="1" dirty="0">
              <a:solidFill>
                <a:srgbClr val="7030A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Мытье рук прохладной водой</a:t>
            </a: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6143636" y="2143116"/>
            <a:ext cx="2443122" cy="2571768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Кто горячей водой умывается,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Называется молодцом.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Кто </a:t>
            </a:r>
            <a:r>
              <a:rPr lang="ru-RU" sz="8000" b="1" i="1" dirty="0" err="1" smtClean="0">
                <a:solidFill>
                  <a:srgbClr val="7030A0"/>
                </a:solidFill>
                <a:latin typeface="Constantia" pitchFamily="18" charset="0"/>
              </a:rPr>
              <a:t>холоднй</a:t>
            </a: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 водой умывается,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Называется храбрецом.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А кто не умывается,</a:t>
            </a:r>
          </a:p>
          <a:p>
            <a:pPr>
              <a:buNone/>
            </a:pPr>
            <a:r>
              <a:rPr lang="ru-RU" sz="8000" b="1" i="1" dirty="0" smtClean="0">
                <a:solidFill>
                  <a:srgbClr val="7030A0"/>
                </a:solidFill>
                <a:latin typeface="Constantia" pitchFamily="18" charset="0"/>
              </a:rPr>
              <a:t>Никак не называется.</a:t>
            </a:r>
          </a:p>
          <a:p>
            <a:pPr marL="914400" indent="-914400" algn="ctr">
              <a:buNone/>
            </a:pPr>
            <a:endParaRPr lang="ru-RU" sz="4800" dirty="0" smtClean="0">
              <a:solidFill>
                <a:srgbClr val="0000FF"/>
              </a:solidFill>
              <a:latin typeface="+mj-lt"/>
            </a:endParaRPr>
          </a:p>
        </p:txBody>
      </p:sp>
      <p:pic>
        <p:nvPicPr>
          <p:cNvPr id="1026" name="Picture 2" descr="C:\Documents and Settings\Admin\Рабочий стол\Новая папка\фото дети 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714488"/>
            <a:ext cx="5500726" cy="4357718"/>
          </a:xfrm>
          <a:prstGeom prst="round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Самая действенная,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закаливающая процедура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– это прогулка</a:t>
            </a:r>
          </a:p>
        </p:txBody>
      </p:sp>
      <p:pic>
        <p:nvPicPr>
          <p:cNvPr id="5" name="Содержимое 4" descr="C:\Documents and Settings\Admin\Рабочий стол\Новая папка (2)\2013-09-27 10.29.21.jpg"/>
          <p:cNvPicPr>
            <a:picLocks noGrp="1"/>
          </p:cNvPicPr>
          <p:nvPr>
            <p:ph idx="1"/>
          </p:nvPr>
        </p:nvPicPr>
        <p:blipFill>
          <a:blip r:embed="rId3" cstate="print"/>
          <a:srcRect l="13308" r="32336"/>
          <a:stretch>
            <a:fillRect/>
          </a:stretch>
        </p:blipFill>
        <p:spPr bwMode="auto">
          <a:xfrm>
            <a:off x="214282" y="1928802"/>
            <a:ext cx="295802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Новая папка (2)\2013-10-01 16.12.22.jpg"/>
          <p:cNvPicPr/>
          <p:nvPr/>
        </p:nvPicPr>
        <p:blipFill>
          <a:blip r:embed="rId4" cstate="print"/>
          <a:srcRect t="13227"/>
          <a:stretch>
            <a:fillRect/>
          </a:stretch>
        </p:blipFill>
        <p:spPr bwMode="auto">
          <a:xfrm>
            <a:off x="3428992" y="1714488"/>
            <a:ext cx="2698750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Новая папка (2)\2013-09-27 10.47.35.jpg"/>
          <p:cNvPicPr/>
          <p:nvPr/>
        </p:nvPicPr>
        <p:blipFill>
          <a:blip r:embed="rId5" cstate="print"/>
          <a:srcRect l="20039" r="27042"/>
          <a:stretch>
            <a:fillRect/>
          </a:stretch>
        </p:blipFill>
        <p:spPr bwMode="auto">
          <a:xfrm>
            <a:off x="6286512" y="1928802"/>
            <a:ext cx="2590800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714348" y="500042"/>
            <a:ext cx="4714908" cy="1000132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Дыхательная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гимнастика</a:t>
            </a:r>
          </a:p>
        </p:txBody>
      </p:sp>
      <p:pic>
        <p:nvPicPr>
          <p:cNvPr id="5" name="Содержимое 4" descr="C:\Documents and Settings\Admin\Рабочий стол\Новая папка\фото дети 017.jpg"/>
          <p:cNvPicPr>
            <a:picLocks noGrp="1"/>
          </p:cNvPicPr>
          <p:nvPr>
            <p:ph idx="1"/>
          </p:nvPr>
        </p:nvPicPr>
        <p:blipFill>
          <a:blip r:embed="rId3" cstate="print"/>
          <a:srcRect t="24926" r="3689"/>
          <a:stretch>
            <a:fillRect/>
          </a:stretch>
        </p:blipFill>
        <p:spPr bwMode="auto">
          <a:xfrm>
            <a:off x="4714876" y="500042"/>
            <a:ext cx="407196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Рисунок 6" descr="C:\Documents and Settings\Admin\Рабочий стол\Новая папка\фото дети 022.jpg"/>
          <p:cNvPicPr/>
          <p:nvPr/>
        </p:nvPicPr>
        <p:blipFill>
          <a:blip r:embed="rId4" cstate="print"/>
          <a:srcRect l="8924" t="15562" r="14344" b="13673"/>
          <a:stretch>
            <a:fillRect/>
          </a:stretch>
        </p:blipFill>
        <p:spPr bwMode="auto">
          <a:xfrm>
            <a:off x="1785918" y="3429000"/>
            <a:ext cx="3714776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pic>
        <p:nvPicPr>
          <p:cNvPr id="8" name="Рисунок 7" descr="C:\Documents and Settings\Admin\Рабочий стол\Новая папка\фото дети 021.jpg"/>
          <p:cNvPicPr/>
          <p:nvPr/>
        </p:nvPicPr>
        <p:blipFill>
          <a:blip r:embed="rId5" cstate="print"/>
          <a:srcRect t="14956" r="16896"/>
          <a:stretch>
            <a:fillRect/>
          </a:stretch>
        </p:blipFill>
        <p:spPr bwMode="auto">
          <a:xfrm>
            <a:off x="5357818" y="3357562"/>
            <a:ext cx="3500462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scene3d>
            <a:camera prst="isometricOffAxis1Right"/>
            <a:lightRig rig="threePt" dir="t"/>
          </a:scene3d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1472" y="1748459"/>
            <a:ext cx="8572528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Дует ветерок, качаются листочки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И поют свои песенки</a:t>
            </a:r>
            <a:r>
              <a:rPr kumimoji="0" lang="ru-RU" sz="1600" b="1" i="0" u="none" strike="noStrike" cap="none" normalizeH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Century" pitchFamily="18" charset="0"/>
                <a:ea typeface="Times New Roman" pitchFamily="18" charset="0"/>
              </a:rPr>
              <a:t>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сенние листочки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На веточках сидят, осенние листочки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Детям говорят; Осиновый – а-а-а-…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Рябиновый –и-и-и…Березовый – о-о-о…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entury" pitchFamily="18" charset="0"/>
                <a:ea typeface="Times New Roman" pitchFamily="18" charset="0"/>
              </a:rPr>
              <a:t>Дубовый –у-у-у…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1357290" y="428604"/>
            <a:ext cx="2928958" cy="71438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Упражнения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для глаз</a:t>
            </a: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1472" y="2487123"/>
            <a:ext cx="85725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entury" pitchFamily="18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57158" y="1556260"/>
            <a:ext cx="8786842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Раз –налево, два – направо,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Три –наверх, четыре — вниз.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А теперь по кругу смотрим,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Чтобы лучше видеть мир.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Взгляд  направим ближе, дальше,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Тренируя мышцу глаз.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Видеть скоро будем лучше,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Убедитесь вы сейчас!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А теперь нажмем немного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А теперь нажмем немного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Точки возле своих глаз.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Сил дадим им много-много,</a:t>
            </a:r>
            <a:b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</a:b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Чтоб усилить в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тыщу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 раз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onstantia" pitchFamily="18" charset="0"/>
                <a:ea typeface="Times New Roman" pitchFamily="18" charset="0"/>
                <a:cs typeface="Arial" pitchFamily="34" charset="0"/>
              </a:rPr>
              <a:t>!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onstantia" pitchFamily="18" charset="0"/>
            </a:endParaRPr>
          </a:p>
        </p:txBody>
      </p:sp>
      <p:pic>
        <p:nvPicPr>
          <p:cNvPr id="12" name="Содержимое 11" descr="C:\Documents and Settings\Admin\Рабочий стол\Новая папка\DSCN0070.jpg"/>
          <p:cNvPicPr>
            <a:picLocks noGrp="1"/>
          </p:cNvPicPr>
          <p:nvPr>
            <p:ph idx="1"/>
          </p:nvPr>
        </p:nvPicPr>
        <p:blipFill>
          <a:blip r:embed="rId3" cstate="print"/>
          <a:srcRect l="3367" t="24786" r="16141"/>
          <a:stretch>
            <a:fillRect/>
          </a:stretch>
        </p:blipFill>
        <p:spPr bwMode="auto">
          <a:xfrm>
            <a:off x="4357686" y="285728"/>
            <a:ext cx="4572032" cy="288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Рисунок 12" descr="C:\Documents and Settings\Admin\Рабочий стол\Новая папка\DSCN0068.jpg"/>
          <p:cNvPicPr/>
          <p:nvPr/>
        </p:nvPicPr>
        <p:blipFill>
          <a:blip r:embed="rId4" cstate="print"/>
          <a:srcRect t="16880" r="6360"/>
          <a:stretch>
            <a:fillRect/>
          </a:stretch>
        </p:blipFill>
        <p:spPr bwMode="auto">
          <a:xfrm>
            <a:off x="4714876" y="3286124"/>
            <a:ext cx="3848088" cy="288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 и коррекция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плоскостопия</a:t>
            </a:r>
          </a:p>
        </p:txBody>
      </p:sp>
      <p:pic>
        <p:nvPicPr>
          <p:cNvPr id="7" name="Содержимое 6" descr="C:\Documents and Settings\Admin\Рабочий стол\Новая папка (2)\фото дети 028.jpg"/>
          <p:cNvPicPr>
            <a:picLocks noGrp="1"/>
          </p:cNvPicPr>
          <p:nvPr>
            <p:ph idx="1"/>
          </p:nvPr>
        </p:nvPicPr>
        <p:blipFill>
          <a:blip r:embed="rId3" cstate="print"/>
          <a:srcRect r="28763"/>
          <a:stretch>
            <a:fillRect/>
          </a:stretch>
        </p:blipFill>
        <p:spPr bwMode="auto">
          <a:xfrm>
            <a:off x="357158" y="2857496"/>
            <a:ext cx="3857620" cy="3600000"/>
          </a:xfrm>
          <a:prstGeom prst="round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14282" y="1347187"/>
            <a:ext cx="892971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Совушки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» </a:t>
            </a:r>
            <a:r>
              <a:rPr kumimoji="0" lang="ru-RU" b="1" i="1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самомассаж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стоп.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Переступать по канату приставным шагом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правым и левым боком,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пятка ставится на пол,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пальцы стоп обхватывают канат.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" pitchFamily="18" charset="0"/>
            </a:endParaRPr>
          </a:p>
        </p:txBody>
      </p:sp>
      <p:pic>
        <p:nvPicPr>
          <p:cNvPr id="9" name="Рисунок 8" descr="C:\Documents and Settings\Admin\Рабочий стол\Новая папка (2)\фото дети 031.jpg"/>
          <p:cNvPicPr/>
          <p:nvPr/>
        </p:nvPicPr>
        <p:blipFill>
          <a:blip r:embed="rId4" cstate="print"/>
          <a:srcRect l="10262" t="27137" r="28968" b="5128"/>
          <a:stretch>
            <a:fillRect/>
          </a:stretch>
        </p:blipFill>
        <p:spPr bwMode="auto">
          <a:xfrm>
            <a:off x="4929190" y="1928802"/>
            <a:ext cx="3929090" cy="301942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43438" y="5000636"/>
            <a:ext cx="4500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Смельчаки» </a:t>
            </a:r>
            <a:r>
              <a:rPr lang="ru-RU" b="1" i="1" dirty="0" err="1" smtClean="0">
                <a:solidFill>
                  <a:srgbClr val="7030A0"/>
                </a:solidFill>
                <a:latin typeface="Century" pitchFamily="18" charset="0"/>
              </a:rPr>
              <a:t>самомассаж</a:t>
            </a:r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 стоп.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Прокатывание палочки друг другу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 одной ногой,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entury" pitchFamily="18" charset="0"/>
              </a:rPr>
              <a:t>тоже другой ногой.</a:t>
            </a:r>
            <a:endParaRPr lang="ru-RU" b="1" i="1" dirty="0">
              <a:solidFill>
                <a:srgbClr val="7030A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186502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маннипулятивной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деятельности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C:\Documents and Settings\Admin\Рабочий стол\Новая папка\фото дети 048.jpg"/>
          <p:cNvPicPr>
            <a:picLocks noGrp="1"/>
          </p:cNvPicPr>
          <p:nvPr>
            <p:ph idx="1"/>
          </p:nvPr>
        </p:nvPicPr>
        <p:blipFill>
          <a:blip r:embed="rId3" cstate="print"/>
          <a:srcRect t="17662"/>
          <a:stretch>
            <a:fillRect/>
          </a:stretch>
        </p:blipFill>
        <p:spPr bwMode="auto">
          <a:xfrm>
            <a:off x="285720" y="3286124"/>
            <a:ext cx="4222189" cy="3382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pic>
        <p:nvPicPr>
          <p:cNvPr id="7" name="Рисунок 6" descr="C:\Documents and Settings\Admin\Рабочий стол\Новая папка\фото дети 051.jpg"/>
          <p:cNvPicPr/>
          <p:nvPr/>
        </p:nvPicPr>
        <p:blipFill>
          <a:blip r:embed="rId4" cstate="print"/>
          <a:srcRect l="16838" t="9091"/>
          <a:stretch>
            <a:fillRect/>
          </a:stretch>
        </p:blipFill>
        <p:spPr bwMode="auto">
          <a:xfrm>
            <a:off x="5143504" y="571480"/>
            <a:ext cx="3325593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perspectiveFront"/>
            <a:lightRig rig="threePt" dir="t"/>
          </a:scene3d>
        </p:spPr>
      </p:pic>
      <p:sp>
        <p:nvSpPr>
          <p:cNvPr id="6" name="Прямоугольник 5"/>
          <p:cNvSpPr/>
          <p:nvPr/>
        </p:nvSpPr>
        <p:spPr>
          <a:xfrm>
            <a:off x="5143504" y="3857628"/>
            <a:ext cx="35719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Я мячом круги катаю,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Взад вперед его гоняю.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Им поглажу я ладошку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Будто я сметаю крошку,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И сожму его немножко,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Как сжимает лапу кошка,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Каждым пальцем мяч прижму,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И другой рукой начну.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1571612"/>
            <a:ext cx="464347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Покатаем и потрем, вверх подбросим и поймаем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И иголки посчитаем, пустим ёжика на стол,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Ручкой ёжика прижмём и немного покатаем,</a:t>
            </a:r>
          </a:p>
          <a:p>
            <a:r>
              <a:rPr lang="ru-RU" sz="1600" b="1" i="1" dirty="0" smtClean="0">
                <a:solidFill>
                  <a:srgbClr val="7030A0"/>
                </a:solidFill>
                <a:latin typeface="Constantia" pitchFamily="18" charset="0"/>
              </a:rPr>
              <a:t>Потом ручку поменяем.</a:t>
            </a:r>
            <a:endParaRPr lang="ru-RU" sz="1600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Главными союзниками в нашей работе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формированию привычки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здоровому образу жизни у малышей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являются родители</a:t>
            </a:r>
          </a:p>
        </p:txBody>
      </p:sp>
      <p:pic>
        <p:nvPicPr>
          <p:cNvPr id="5" name="Содержимое 4" descr="C:\Documents and Settings\Admin\Рабочий стол\224_0299.jpg"/>
          <p:cNvPicPr>
            <a:picLocks noGrp="1"/>
          </p:cNvPicPr>
          <p:nvPr>
            <p:ph idx="1"/>
          </p:nvPr>
        </p:nvPicPr>
        <p:blipFill>
          <a:blip r:embed="rId3" cstate="print"/>
          <a:srcRect l="25833"/>
          <a:stretch>
            <a:fillRect/>
          </a:stretch>
        </p:blipFill>
        <p:spPr bwMode="auto">
          <a:xfrm>
            <a:off x="214282" y="1785926"/>
            <a:ext cx="4429156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714876" y="1909037"/>
            <a:ext cx="4429124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Все медицинские и закаливающие процедуры проводим с согласия родителей.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Но, главное, на что в первую очередь направлена наша работа – это доказать, что без их участия мы не сможем добиться хороших результатов, только они являются самым ярким примером для своих детей.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    Наладить взаимоотношения помогают разнообразные формы работы: показы занятий, консультации, тематические родительские собрания, папки-передвижки, в которых отражается жизнь детей в детском саду.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Cambria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mbria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Профилактика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эмоционального напряжения</a:t>
            </a:r>
          </a:p>
        </p:txBody>
      </p:sp>
      <p:pic>
        <p:nvPicPr>
          <p:cNvPr id="5" name="Содержимое 4" descr="C:\Documents and Settings\Admin\Рабочий стол\Новая папка\фото дети 006.jpg"/>
          <p:cNvPicPr>
            <a:picLocks noGrp="1"/>
          </p:cNvPicPr>
          <p:nvPr>
            <p:ph idx="1"/>
          </p:nvPr>
        </p:nvPicPr>
        <p:blipFill>
          <a:blip r:embed="rId3" cstate="print"/>
          <a:srcRect l="7383" t="14956" r="10952" b="6745"/>
          <a:stretch>
            <a:fillRect/>
          </a:stretch>
        </p:blipFill>
        <p:spPr bwMode="auto">
          <a:xfrm>
            <a:off x="467544" y="1556792"/>
            <a:ext cx="3761188" cy="335758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Новая папка\фото дети 009.jpg"/>
          <p:cNvPicPr/>
          <p:nvPr/>
        </p:nvPicPr>
        <p:blipFill>
          <a:blip r:embed="rId4" cstate="print"/>
          <a:srcRect l="21911" r="4355" b="4925"/>
          <a:stretch>
            <a:fillRect/>
          </a:stretch>
        </p:blipFill>
        <p:spPr bwMode="auto">
          <a:xfrm>
            <a:off x="4572000" y="1484784"/>
            <a:ext cx="3672408" cy="32403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763688" y="4869160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C3C84"/>
                </a:solidFill>
                <a:latin typeface="Times New Roman" pitchFamily="18" charset="0"/>
                <a:cs typeface="Times New Roman" pitchFamily="18" charset="0"/>
              </a:rPr>
              <a:t>Игры – драматизации очень полезны, потому, что их можно использовать во всех формах работы. В игре снижается скованность, малыш раскрепощается, расширяется сфера эмоциональных и мыслительных способностей.</a:t>
            </a:r>
            <a:endParaRPr lang="ru-RU" b="1" dirty="0">
              <a:solidFill>
                <a:srgbClr val="3C3C8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>
            <a:normAutofit/>
          </a:bodyPr>
          <a:lstStyle/>
          <a:p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3" name="Picture 1" descr="C:\Documents and Settings\Admin\Рабочий стол\eagle67_19136_1221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285728"/>
            <a:ext cx="4857784" cy="60722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428596" y="2786058"/>
            <a:ext cx="120015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8196" name="Rectangle 4"/>
          <p:cNvSpPr>
            <a:spLocks noChangeArrowheads="1"/>
          </p:cNvSpPr>
          <p:nvPr/>
        </p:nvSpPr>
        <p:spPr bwMode="auto">
          <a:xfrm>
            <a:off x="714348" y="2196882"/>
            <a:ext cx="478634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6000" b="1" i="0" u="none" strike="noStrike" normalizeH="0" baseline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ea typeface="Times New Roman" pitchFamily="18" charset="0"/>
              </a:rPr>
              <a:t>              </a:t>
            </a:r>
            <a:endParaRPr kumimoji="0" lang="ru-RU" sz="6000" b="1" i="0" u="none" strike="noStrike" normalizeH="0" baseline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14744" y="40005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70823" y="1772817"/>
            <a:ext cx="4661217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Light" pitchFamily="34" charset="0"/>
                <a:ea typeface="Calibri" pitchFamily="34" charset="0"/>
                <a:cs typeface="Times New Roman" pitchFamily="18" charset="0"/>
              </a:rPr>
              <a:t>Здоровье свыше нам дано,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0" u="none" strike="noStrike" cap="none" spc="0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Light" pitchFamily="34" charset="0"/>
                <a:ea typeface="Calibri" pitchFamily="34" charset="0"/>
                <a:cs typeface="Times New Roman" pitchFamily="18" charset="0"/>
              </a:rPr>
              <a:t>учись, малыш, беречь его!</a:t>
            </a:r>
            <a:r>
              <a:rPr kumimoji="0" lang="ru-RU" sz="4800" b="1" i="0" u="none" strike="noStrike" cap="none" spc="0" normalizeH="0" baseline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egoe UI Light" pitchFamily="34" charset="0"/>
                <a:cs typeface="Arial" pitchFamily="34" charset="0"/>
              </a:rPr>
              <a:t> 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0" y="500042"/>
            <a:ext cx="6104720" cy="1143000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Развитие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физических</a:t>
            </a:r>
            <a:b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упражнени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й.</a:t>
            </a: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4525963"/>
          </a:xfrm>
        </p:spPr>
        <p:txBody>
          <a:bodyPr>
            <a:normAutofit/>
          </a:bodyPr>
          <a:lstStyle/>
          <a:p>
            <a:pPr marL="914400" indent="-914400" algn="ctr">
              <a:buAutoNum type="arabicPeriod"/>
            </a:pPr>
            <a:endParaRPr lang="ru-RU" sz="5100" dirty="0" smtClean="0">
              <a:solidFill>
                <a:srgbClr val="0000FF"/>
              </a:solidFill>
              <a:latin typeface="+mj-lt"/>
            </a:endParaRPr>
          </a:p>
          <a:p>
            <a:pPr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5" name="Рисунок 4" descr="C:\Documents and Settings\Admin\Рабочий стол\Новая папка\фото дети 066.jpg"/>
          <p:cNvPicPr/>
          <p:nvPr/>
        </p:nvPicPr>
        <p:blipFill>
          <a:blip r:embed="rId3" cstate="print"/>
          <a:srcRect l="30279" t="13262" b="13928"/>
          <a:stretch>
            <a:fillRect/>
          </a:stretch>
        </p:blipFill>
        <p:spPr bwMode="auto">
          <a:xfrm>
            <a:off x="285720" y="1643050"/>
            <a:ext cx="4136261" cy="32409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Рисунок 5" descr="C:\Documents and Settings\Admin\Рабочий стол\Новая папка\фото дети 069.jpg"/>
          <p:cNvPicPr/>
          <p:nvPr/>
        </p:nvPicPr>
        <p:blipFill>
          <a:blip r:embed="rId4" cstate="print"/>
          <a:srcRect l="18974" t="9283" r="7659" b="26486"/>
          <a:stretch>
            <a:fillRect/>
          </a:stretch>
        </p:blipFill>
        <p:spPr bwMode="auto">
          <a:xfrm>
            <a:off x="4572000" y="571480"/>
            <a:ext cx="4004882" cy="296311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1643042" y="5000636"/>
            <a:ext cx="5143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  <a:t>Будем прыгать, как лягушка, </a:t>
            </a:r>
            <a:b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  <a:t>Чемпионка- </a:t>
            </a:r>
            <a:r>
              <a:rPr lang="ru-RU" b="1" dirty="0" err="1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  <a:t>попрыгушка</a:t>
            </a:r>
            <a: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  <a:t>. </a:t>
            </a:r>
            <a:b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  <a:t>За прыжком — другой прыжок, </a:t>
            </a:r>
            <a:b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" pitchFamily="18" charset="0"/>
                <a:cs typeface="Tahoma" pitchFamily="34" charset="0"/>
              </a:rPr>
              <a:t>Выше прыгаем, дружок</a:t>
            </a:r>
            <a:endParaRPr lang="ru-RU" b="1" dirty="0">
              <a:solidFill>
                <a:srgbClr val="7030A0"/>
              </a:solidFill>
              <a:latin typeface="Century" pitchFamily="18" charset="0"/>
              <a:cs typeface="Tahoma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86314" y="3643314"/>
            <a:ext cx="39290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К речке быстро мы спустились, </a:t>
            </a:r>
            <a:b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Наклонились и умылись. </a:t>
            </a:r>
            <a:b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Раз, два, три, четыре, </a:t>
            </a:r>
            <a:b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</a:br>
            <a:r>
              <a:rPr lang="ru-RU" b="1" dirty="0" smtClean="0">
                <a:solidFill>
                  <a:srgbClr val="7030A0"/>
                </a:solidFill>
                <a:latin typeface="Century" pitchFamily="18" charset="0"/>
              </a:rPr>
              <a:t>Вот как славно освежились. </a:t>
            </a:r>
            <a:endParaRPr lang="ru-RU" b="1" dirty="0">
              <a:solidFill>
                <a:srgbClr val="7030A0"/>
              </a:solidFill>
              <a:latin typeface="Century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11430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Обучение подвижным играм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упражнениям начинаем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утренней  гимнастики</a:t>
            </a: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571612"/>
            <a:ext cx="8229600" cy="4572032"/>
          </a:xfrm>
        </p:spPr>
        <p:txBody>
          <a:bodyPr>
            <a:normAutofit/>
          </a:bodyPr>
          <a:lstStyle/>
          <a:p>
            <a:pPr marL="914400" indent="-914400" algn="ctr">
              <a:buNone/>
            </a:pPr>
            <a:endParaRPr lang="ru-RU" sz="51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5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Documents and Settings\Admin\Рабочий стол\Новая папка (2)\фото дети 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500174"/>
            <a:ext cx="3380870" cy="3240000"/>
          </a:xfrm>
          <a:prstGeom prst="round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Admin\Рабочий стол\Новая папка (2)\фото дети 024.jpg"/>
          <p:cNvPicPr/>
          <p:nvPr/>
        </p:nvPicPr>
        <p:blipFill>
          <a:blip r:embed="rId4" cstate="print"/>
          <a:srcRect l="20836" t="17460" r="18637"/>
          <a:stretch>
            <a:fillRect/>
          </a:stretch>
        </p:blipFill>
        <p:spPr bwMode="auto">
          <a:xfrm>
            <a:off x="4357686" y="1571612"/>
            <a:ext cx="4214842" cy="3240000"/>
          </a:xfrm>
          <a:prstGeom prst="round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9" name="Прямоугольник 8"/>
          <p:cNvSpPr/>
          <p:nvPr/>
        </p:nvSpPr>
        <p:spPr>
          <a:xfrm>
            <a:off x="1714480" y="5000636"/>
            <a:ext cx="51435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По ровненькой дорожке,                 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По ровненькой дорожке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Шагают наши ножки,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Раз-два, раз-два,</a:t>
            </a:r>
            <a:endParaRPr lang="ru-RU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86380" y="5072074"/>
            <a:ext cx="32861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Мы становимся все выше,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Достаем руками крыши.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Раз-два — поднялись,</a:t>
            </a:r>
          </a:p>
          <a:p>
            <a:r>
              <a:rPr lang="ru-RU" b="1" i="1" dirty="0" smtClean="0">
                <a:solidFill>
                  <a:srgbClr val="002060"/>
                </a:solidFill>
                <a:latin typeface="Cambria" pitchFamily="18" charset="0"/>
              </a:rPr>
              <a:t>Раз-два — руки вниз.</a:t>
            </a:r>
            <a:endParaRPr lang="ru-RU" b="1" i="1" dirty="0">
              <a:solidFill>
                <a:srgbClr val="002060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785810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К речке быстро мы спустились</a:t>
            </a:r>
            <a:b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Наклонились и умылись один, </a:t>
            </a:r>
            <a:r>
              <a:rPr lang="ru-RU" sz="1800" b="1" dirty="0" err="1" smtClean="0">
                <a:solidFill>
                  <a:srgbClr val="002060"/>
                </a:solidFill>
                <a:latin typeface="Cambria" pitchFamily="18" charset="0"/>
              </a:rPr>
              <a:t>два,три,четыре</a:t>
            </a:r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/>
            </a:r>
            <a:b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</a:br>
            <a:r>
              <a:rPr lang="ru-RU" sz="1800" b="1" dirty="0" smtClean="0">
                <a:solidFill>
                  <a:srgbClr val="002060"/>
                </a:solidFill>
                <a:latin typeface="Cambria" pitchFamily="18" charset="0"/>
              </a:rPr>
              <a:t>Вот, как славно освежились!!!!</a:t>
            </a:r>
            <a:r>
              <a:rPr lang="ru-RU" sz="2400" b="1" dirty="0" smtClean="0">
                <a:solidFill>
                  <a:srgbClr val="002060"/>
                </a:solidFill>
                <a:latin typeface="Century" pitchFamily="18" charset="0"/>
              </a:rPr>
              <a:t/>
            </a:r>
            <a:br>
              <a:rPr lang="ru-RU" sz="2400" b="1" dirty="0" smtClean="0">
                <a:solidFill>
                  <a:srgbClr val="002060"/>
                </a:solidFill>
                <a:latin typeface="Century" pitchFamily="18" charset="0"/>
              </a:rPr>
            </a:b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6" name="Содержимое 2"/>
          <p:cNvSpPr>
            <a:spLocks noGrp="1"/>
          </p:cNvSpPr>
          <p:nvPr>
            <p:ph idx="1"/>
          </p:nvPr>
        </p:nvSpPr>
        <p:spPr>
          <a:xfrm>
            <a:off x="467544" y="1571612"/>
            <a:ext cx="8229600" cy="4572032"/>
          </a:xfrm>
        </p:spPr>
        <p:txBody>
          <a:bodyPr>
            <a:normAutofit/>
          </a:bodyPr>
          <a:lstStyle/>
          <a:p>
            <a:pPr marL="914400" indent="-914400" algn="ctr">
              <a:buNone/>
            </a:pPr>
            <a:endParaRPr lang="ru-RU" sz="51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0000FF"/>
              </a:solidFill>
              <a:latin typeface="Monotype Corsiva" pitchFamily="66" charset="0"/>
            </a:endParaRPr>
          </a:p>
          <a:p>
            <a:pPr>
              <a:buFont typeface="Arial" charset="0"/>
              <a:buNone/>
            </a:pPr>
            <a:r>
              <a:rPr lang="ru-RU" dirty="0" smtClean="0"/>
              <a:t> </a:t>
            </a:r>
          </a:p>
        </p:txBody>
      </p:sp>
      <p:pic>
        <p:nvPicPr>
          <p:cNvPr id="8" name="Рисунок 7" descr="C:\Documents and Settings\Admin\Рабочий стол\Новая папка (2)\фото дети 019.jpg"/>
          <p:cNvPicPr/>
          <p:nvPr/>
        </p:nvPicPr>
        <p:blipFill>
          <a:blip r:embed="rId4" cstate="print"/>
          <a:srcRect l="15286" t="17989" r="24138" b="13757"/>
          <a:stretch>
            <a:fillRect/>
          </a:stretch>
        </p:blipFill>
        <p:spPr bwMode="auto">
          <a:xfrm>
            <a:off x="428596" y="1500174"/>
            <a:ext cx="4000528" cy="32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 descr="C:\Documents and Settings\Admin\Рабочий стол\Новая папка (2)\фото дети 023.jpg"/>
          <p:cNvPicPr/>
          <p:nvPr/>
        </p:nvPicPr>
        <p:blipFill>
          <a:blip r:embed="rId5" cstate="print"/>
          <a:srcRect r="18651"/>
          <a:stretch>
            <a:fillRect/>
          </a:stretch>
        </p:blipFill>
        <p:spPr bwMode="auto">
          <a:xfrm>
            <a:off x="4857752" y="1785926"/>
            <a:ext cx="3905250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Прямоугольник 9"/>
          <p:cNvSpPr/>
          <p:nvPr/>
        </p:nvSpPr>
        <p:spPr>
          <a:xfrm>
            <a:off x="1643042" y="3643314"/>
            <a:ext cx="5786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entury" pitchFamily="18" charset="0"/>
              </a:rPr>
              <a:t> </a:t>
            </a:r>
            <a:endParaRPr lang="ru-RU" dirty="0">
              <a:solidFill>
                <a:srgbClr val="002060"/>
              </a:solidFill>
              <a:latin typeface="Century" pitchFamily="18" charset="0"/>
            </a:endParaRP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785918" y="5066885"/>
            <a:ext cx="735808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" pitchFamily="18" charset="0"/>
                <a:ea typeface="Times New Roman" pitchFamily="18" charset="0"/>
              </a:rPr>
              <a:t>На болоте две подружки,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" pitchFamily="18" charset="0"/>
                <a:ea typeface="Times New Roman" pitchFamily="18" charset="0"/>
              </a:rPr>
              <a:t>головой своей крутили. Две зеленые лягушки,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entury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" pitchFamily="18" charset="0"/>
                <a:ea typeface="Times New Roman" pitchFamily="18" charset="0"/>
              </a:rPr>
              <a:t>Вот так, вот так Утром рано умывались,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Century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" pitchFamily="18" charset="0"/>
                <a:ea typeface="Calibri" pitchFamily="34" charset="0"/>
                <a:cs typeface="Times New Roman" pitchFamily="18" charset="0"/>
              </a:rPr>
              <a:t>Головой своей крутили. Полотенцем растирались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entury" pitchFamily="18" charset="0"/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500042"/>
            <a:ext cx="8229600" cy="13447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  <a:t>От водички, от водицы</a:t>
            </a:r>
            <a:b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  <a:t>Всё улыбками искрится! </a:t>
            </a:r>
            <a:b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  <a:t>От водички, от водицы </a:t>
            </a:r>
            <a:b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</a:br>
            <a: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  <a:t>Веселей цветы и птицы!</a:t>
            </a:r>
            <a:br>
              <a:rPr lang="ru-RU" sz="2400" b="1" dirty="0" smtClean="0">
                <a:solidFill>
                  <a:srgbClr val="7030A0"/>
                </a:solidFill>
                <a:latin typeface="Century" pitchFamily="18" charset="0"/>
              </a:rPr>
            </a:br>
            <a:endParaRPr lang="ru-RU" sz="2400" b="1" dirty="0" smtClean="0">
              <a:solidFill>
                <a:srgbClr val="7030A0"/>
              </a:solidFill>
              <a:latin typeface="Century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Admin\Рабочий стол\Новая папка (2)\фото дети 00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714488"/>
            <a:ext cx="4320000" cy="32400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Рисунок 11" descr="C:\Documents and Settings\Admin\Рабочий стол\Новая папка (2)\фото дети 005.jpg"/>
          <p:cNvPicPr/>
          <p:nvPr/>
        </p:nvPicPr>
        <p:blipFill>
          <a:blip r:embed="rId5" cstate="print"/>
          <a:srcRect r="20351"/>
          <a:stretch>
            <a:fillRect/>
          </a:stretch>
        </p:blipFill>
        <p:spPr bwMode="auto">
          <a:xfrm>
            <a:off x="4786314" y="2357430"/>
            <a:ext cx="3857652" cy="323850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Привитие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культурно-гигиенических навыков</a:t>
            </a:r>
            <a:r>
              <a:rPr lang="ru-RU" sz="2400" b="1" dirty="0" smtClean="0"/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5148064" y="1844824"/>
            <a:ext cx="3538736" cy="42484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       Ай, лады, лады, лады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Не боимся мы воды,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Чисто умываемся,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Маме улыбаемся.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Знаем, знаем, да-да-да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Где ты прячешься, вода!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Выходи, водица,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Мы пришли умыться!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Лейся на ладошку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err="1" smtClean="0">
                <a:solidFill>
                  <a:srgbClr val="7030A0"/>
                </a:solidFill>
                <a:latin typeface="Cambria" pitchFamily="18" charset="0"/>
              </a:rPr>
              <a:t>По-нем-ножку</a:t>
            </a: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.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Лейся, лейся, лейся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err="1" smtClean="0">
                <a:solidFill>
                  <a:srgbClr val="7030A0"/>
                </a:solidFill>
                <a:latin typeface="Cambria" pitchFamily="18" charset="0"/>
              </a:rPr>
              <a:t>По-сме-лей</a:t>
            </a: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 -</a:t>
            </a:r>
            <a:b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</a:br>
            <a:r>
              <a:rPr lang="ru-RU" sz="2900" b="1" i="1" dirty="0" smtClean="0">
                <a:solidFill>
                  <a:srgbClr val="7030A0"/>
                </a:solidFill>
                <a:latin typeface="Cambria" pitchFamily="18" charset="0"/>
              </a:rPr>
              <a:t>Детка умывайся веселей!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" name="Содержимое 9" descr="C:\Documents and Settings\Admin\Рабочий стол\Новая папка (2)\фото дети 015.jpg"/>
          <p:cNvPicPr>
            <a:picLocks/>
          </p:cNvPicPr>
          <p:nvPr/>
        </p:nvPicPr>
        <p:blipFill>
          <a:blip r:embed="rId3" cstate="print"/>
          <a:srcRect l="20331"/>
          <a:stretch>
            <a:fillRect/>
          </a:stretch>
        </p:blipFill>
        <p:spPr bwMode="auto">
          <a:xfrm>
            <a:off x="323528" y="1772816"/>
            <a:ext cx="4807719" cy="4525963"/>
          </a:xfrm>
          <a:prstGeom prst="round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Приучаем ребёнка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гигиеническому индивидуализму</a:t>
            </a:r>
          </a:p>
        </p:txBody>
      </p:sp>
      <p:pic>
        <p:nvPicPr>
          <p:cNvPr id="5" name="Содержимое 4" descr="C:\Documents and Settings\Admin\Рабочий стол\Новая папка\фото дети 041.jpg"/>
          <p:cNvPicPr>
            <a:picLocks noGrp="1"/>
          </p:cNvPicPr>
          <p:nvPr>
            <p:ph idx="1"/>
          </p:nvPr>
        </p:nvPicPr>
        <p:blipFill>
          <a:blip r:embed="rId3" cstate="print"/>
          <a:srcRect t="16884" r="16318"/>
          <a:stretch>
            <a:fillRect/>
          </a:stretch>
        </p:blipFill>
        <p:spPr bwMode="auto">
          <a:xfrm>
            <a:off x="323528" y="1628800"/>
            <a:ext cx="3443743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Documents and Settings\Admin\Рабочий стол\Новая папка\фото дети 044.jpg"/>
          <p:cNvPicPr/>
          <p:nvPr/>
        </p:nvPicPr>
        <p:blipFill>
          <a:blip r:embed="rId4" cstate="print"/>
          <a:srcRect t="18961"/>
          <a:stretch>
            <a:fillRect/>
          </a:stretch>
        </p:blipFill>
        <p:spPr bwMode="auto">
          <a:xfrm>
            <a:off x="1643042" y="4143380"/>
            <a:ext cx="4510009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Documents and Settings\Admin\Рабочий стол\Новая папка\фото дети 045.jpg"/>
          <p:cNvPicPr/>
          <p:nvPr/>
        </p:nvPicPr>
        <p:blipFill>
          <a:blip r:embed="rId5" cstate="print"/>
          <a:srcRect l="26965"/>
          <a:stretch>
            <a:fillRect/>
          </a:stretch>
        </p:blipFill>
        <p:spPr bwMode="auto">
          <a:xfrm>
            <a:off x="5715008" y="3571876"/>
            <a:ext cx="314327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214810" y="1571612"/>
            <a:ext cx="45720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Хоть с тобой я ссорюсь часто,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Гребешок зубастый,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Здравствуй!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Без тебя нельзя сестричке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Заплести свои косички.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Без тебя пришлось бы брату</a:t>
            </a:r>
          </a:p>
          <a:p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Целый день ходить лохматым</a:t>
            </a:r>
            <a:endParaRPr lang="ru-RU" b="1" i="1" dirty="0">
              <a:solidFill>
                <a:srgbClr val="7030A0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Содержимое 3" descr="Рисунок1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Особое внимание необходимо обращать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значимость для организма </a:t>
            </a:r>
            <a:b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сна, еды, витаминизации организма</a:t>
            </a:r>
          </a:p>
        </p:txBody>
      </p:sp>
      <p:pic>
        <p:nvPicPr>
          <p:cNvPr id="18433" name="Picture 1" descr="C:\Documents and Settings\Admin\Рабочий стол\Новая папка (2)\2013-09-23 11.25.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928802"/>
            <a:ext cx="3240001" cy="4320000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434" name="Picture 2" descr="C:\Documents and Settings\Admin\Рабочий стол\Новая папка\фото дети 0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928802"/>
            <a:ext cx="4214842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500562" y="4857760"/>
            <a:ext cx="3429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7030A0"/>
                </a:solidFill>
              </a:rPr>
              <a:t>А у нас есть ложки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Волшебные немножко.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Вот — </a:t>
            </a:r>
            <a:r>
              <a:rPr lang="ru-RU" b="1" i="1" dirty="0" smtClean="0">
                <a:solidFill>
                  <a:srgbClr val="7030A0"/>
                </a:solidFill>
                <a:latin typeface="Constantia" pitchFamily="18" charset="0"/>
              </a:rPr>
              <a:t>тарелка</a:t>
            </a:r>
            <a:r>
              <a:rPr lang="ru-RU" b="1" i="1" dirty="0" smtClean="0">
                <a:solidFill>
                  <a:srgbClr val="7030A0"/>
                </a:solidFill>
              </a:rPr>
              <a:t>, вот — еда.</a:t>
            </a:r>
          </a:p>
          <a:p>
            <a:r>
              <a:rPr lang="ru-RU" b="1" i="1" dirty="0" smtClean="0">
                <a:solidFill>
                  <a:srgbClr val="7030A0"/>
                </a:solidFill>
              </a:rPr>
              <a:t>Не осталось и следа.</a:t>
            </a:r>
            <a:endParaRPr lang="ru-RU" b="1"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Моду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1145</TotalTime>
  <Words>528</Words>
  <Application>Microsoft Office PowerPoint</Application>
  <PresentationFormat>Экран (4:3)</PresentationFormat>
  <Paragraphs>122</Paragraphs>
  <Slides>20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 </vt:lpstr>
      <vt:lpstr>Профилактика  эмоционального напряжения</vt:lpstr>
      <vt:lpstr>Развитие физических  упражнений.</vt:lpstr>
      <vt:lpstr>Обучение подвижным играм  и упражнениям начинаем  с утренней  гимнастики</vt:lpstr>
      <vt:lpstr>К речке быстро мы спустились Наклонились и умылись один, два,три,четыре Вот, как славно освежились!!!! </vt:lpstr>
      <vt:lpstr>От водички, от водицы Всё улыбками искрится!  От водички, от водицы  Веселей цветы и птицы! </vt:lpstr>
      <vt:lpstr>Привитие  культурно-гигиенических навыков. </vt:lpstr>
      <vt:lpstr>Приучаем ребёнка к гигиеническому индивидуализму</vt:lpstr>
      <vt:lpstr>Особое внимание необходимо обращать  на значимость для организма  сна, еды, витаминизации организма</vt:lpstr>
      <vt:lpstr> Упражнения в кроватке, разогрев стопы ног  перед закаливанием</vt:lpstr>
      <vt:lpstr>«Рижский метод  закаливания» </vt:lpstr>
      <vt:lpstr>Дорожки  здоровья</vt:lpstr>
      <vt:lpstr>Мытье рук прохладной водой</vt:lpstr>
      <vt:lpstr>Самая действенная, закаливающая процедура  – это прогулка</vt:lpstr>
      <vt:lpstr>Дыхательная гимнастика</vt:lpstr>
      <vt:lpstr>Упражнения  для глаз</vt:lpstr>
      <vt:lpstr>Профилактика и коррекция  плоскостопия</vt:lpstr>
      <vt:lpstr>Развитие  маннипулятивной  деятельности </vt:lpstr>
      <vt:lpstr>Главными союзниками в нашей работе  по формированию привычки  к здоровому образу жизни у малышей  являются родители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I. Упражнение на развитие внимания.</dc:title>
  <dc:creator>Ленчик</dc:creator>
  <cp:lastModifiedBy>Бухгалтерия</cp:lastModifiedBy>
  <cp:revision>151</cp:revision>
  <dcterms:created xsi:type="dcterms:W3CDTF">2013-01-24T11:45:00Z</dcterms:created>
  <dcterms:modified xsi:type="dcterms:W3CDTF">2018-10-25T20:18:45Z</dcterms:modified>
</cp:coreProperties>
</file>